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>
        <p:scale>
          <a:sx n="51" d="100"/>
          <a:sy n="51" d="100"/>
        </p:scale>
        <p:origin x="-522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82D6A45-28D4-4F96-BE38-9DC27EE67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10E1F8A8-57F7-4C5B-8F5E-CCF44DCCEF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A7C2D636-E068-44DD-A949-D1EE16A6B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2ACE-CE6F-4466-B882-E94DBFE58FF5}" type="datetimeFigureOut">
              <a:rPr lang="it-IT" smtClean="0"/>
              <a:t>11/03/2021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BD57812E-EB85-48CF-91DC-952B93F0F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DB43B688-1048-4C8A-B2B0-06967290F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ECAD0-F1B5-4164-8EE6-C0DC831C0F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1511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3FCE51C-E05E-42C8-8C38-EE6912F81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DC232A24-8378-41F1-9708-21DE77D309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814A3C15-03AD-4F9E-9DA9-4D8515269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2ACE-CE6F-4466-B882-E94DBFE58FF5}" type="datetimeFigureOut">
              <a:rPr lang="it-IT" smtClean="0"/>
              <a:t>11/03/2021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C37A00DE-7470-4756-BBCF-62DBBD029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63644D71-3A89-40FF-8608-E77B8600D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ECAD0-F1B5-4164-8EE6-C0DC831C0F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5337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12D7D5B0-055A-4247-ADD5-4A84A4CEB7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6B96BBEC-25F7-463B-B9AE-9EA158F1E9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9BBF7618-7A4D-44B6-9231-77FFC489E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2ACE-CE6F-4466-B882-E94DBFE58FF5}" type="datetimeFigureOut">
              <a:rPr lang="it-IT" smtClean="0"/>
              <a:t>11/03/2021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DABF3099-FA87-4E14-B9E3-B157D3401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336E9737-BE67-46D8-82FC-E4046D653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ECAD0-F1B5-4164-8EE6-C0DC831C0F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2137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BA3093D-833D-43BA-A29A-4B6674827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543BBA63-8088-4544-89BE-4B93E7C4A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436C6CC9-0C1F-40AE-9839-0B50CF36B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2ACE-CE6F-4466-B882-E94DBFE58FF5}" type="datetimeFigureOut">
              <a:rPr lang="it-IT" smtClean="0"/>
              <a:t>11/03/2021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50042AB6-01AA-469D-A863-350ED8C91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FC4441D9-BEDC-4BA3-89E8-7244BCE94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ECAD0-F1B5-4164-8EE6-C0DC831C0F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8094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F8B8B8C-7BAD-4032-8D07-76F62DF38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D53B7765-D622-4818-A4FA-716E68CFE0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64C2608E-90C4-45A9-903A-DAAB26108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2ACE-CE6F-4466-B882-E94DBFE58FF5}" type="datetimeFigureOut">
              <a:rPr lang="it-IT" smtClean="0"/>
              <a:t>11/03/2021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F9510B71-3D09-4D5D-9CE6-B67AA1270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CCCCBC5D-7865-43A3-AE29-1541A1199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ECAD0-F1B5-4164-8EE6-C0DC831C0F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013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431D65A-D24C-45A5-A207-D13B8A01D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568491D5-CE1E-44F6-9E5A-46D069B865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5DF5C9C2-8ABA-4AB7-9DA8-546CE5F673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7BE25E29-B813-4120-AFE4-9F99AEF88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2ACE-CE6F-4466-B882-E94DBFE58FF5}" type="datetimeFigureOut">
              <a:rPr lang="it-IT" smtClean="0"/>
              <a:t>11/03/2021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8435B5D8-7271-4CF4-BCF7-75FF9836C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7C2F3C8A-C3F3-4CA2-A2F4-A715D4C70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ECAD0-F1B5-4164-8EE6-C0DC831C0F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4491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F1E3B03-47A2-406C-8269-1EE4031E4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A4E46CA7-6CE4-4BAF-A4BC-1DB725B91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C7F27009-171E-4BEC-BB70-DAC71F9BB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9A16EFF5-4C97-414D-80DF-B5DDD96D1E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FCF24E12-995C-473C-AFC2-EDAAAE3857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0E85B017-6CBF-4BDD-8563-27D9AD4B2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2ACE-CE6F-4466-B882-E94DBFE58FF5}" type="datetimeFigureOut">
              <a:rPr lang="it-IT" smtClean="0"/>
              <a:t>11/03/2021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10265C67-8BC7-4FDB-9843-D04C34865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B34978DF-50EB-457C-938C-92A6E13D1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ECAD0-F1B5-4164-8EE6-C0DC831C0F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6403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5888313-8A23-441A-9C8C-4BC11A358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E95D01CD-F58C-429A-899F-F122563DC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2ACE-CE6F-4466-B882-E94DBFE58FF5}" type="datetimeFigureOut">
              <a:rPr lang="it-IT" smtClean="0"/>
              <a:t>11/03/2021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3A6C894A-F01B-4748-9539-5FB4133F2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9C2AB0BE-9272-424E-A7D2-E9A06D210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ECAD0-F1B5-4164-8EE6-C0DC831C0F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3122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FFCBB125-4BF5-4126-87E1-8D9E32047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2ACE-CE6F-4466-B882-E94DBFE58FF5}" type="datetimeFigureOut">
              <a:rPr lang="it-IT" smtClean="0"/>
              <a:t>11/03/2021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90952EBC-9139-41FE-8DDF-DF8B0F2F9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2F0BE3B9-6730-4E71-8893-E20F08F52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ECAD0-F1B5-4164-8EE6-C0DC831C0F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7241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EDF6837-4CA8-4A32-B7B7-739062FE2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708C828C-813B-4770-A875-99B009246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CE5380E0-CCB9-4595-98AE-030B08EE10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A01DAA49-7050-4B8E-BD5C-90B62B4C6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2ACE-CE6F-4466-B882-E94DBFE58FF5}" type="datetimeFigureOut">
              <a:rPr lang="it-IT" smtClean="0"/>
              <a:t>11/03/2021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1800C787-989F-4263-BF0E-10728282E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68D5BBB3-1E5E-4A5E-ACE8-325E8C858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ECAD0-F1B5-4164-8EE6-C0DC831C0F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179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C2D1073-1D35-4F78-8B44-DC719DD33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8EEEB639-DB09-4579-96EC-28DDB1FDC8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70DFD684-2E2B-4C51-A35B-6F11B5D77A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7689996A-5B72-460E-9E4C-8956E5E1D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2ACE-CE6F-4466-B882-E94DBFE58FF5}" type="datetimeFigureOut">
              <a:rPr lang="it-IT" smtClean="0"/>
              <a:t>11/03/2021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99AFEC5F-236D-4A95-B2E6-6248441D7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E2AB4F92-7BD0-45FD-A039-7BF3FB12B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ECAD0-F1B5-4164-8EE6-C0DC831C0F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015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B2B502D9-5DF7-41D7-8D0C-FE8FAAAB7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809FA15C-76DE-4591-B8D8-42A4AC7C57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F4104906-7CBE-4B37-B84D-05DB1ABB16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62ACE-CE6F-4466-B882-E94DBFE58FF5}" type="datetimeFigureOut">
              <a:rPr lang="it-IT" smtClean="0"/>
              <a:t>11/03/2021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4EBF9CC4-817F-4B68-8A3E-9EDAF2A635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78E573A9-E48F-4DB8-B5D1-10DBDD4B2E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ECAD0-F1B5-4164-8EE6-C0DC831C0F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136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8">
            <a:extLst>
              <a:ext uri="{FF2B5EF4-FFF2-40B4-BE49-F238E27FC236}">
                <a16:creationId xmlns:a16="http://schemas.microsoft.com/office/drawing/2014/main" xmlns="" id="{6DDA8CE9-E0A6-4FF2-823D-D08607606D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10">
            <a:extLst>
              <a:ext uri="{FF2B5EF4-FFF2-40B4-BE49-F238E27FC236}">
                <a16:creationId xmlns:a16="http://schemas.microsoft.com/office/drawing/2014/main" xmlns="" id="{11195564-33B9-434B-9641-764F5905A5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33" name="Group 12">
            <a:extLst>
              <a:ext uri="{FF2B5EF4-FFF2-40B4-BE49-F238E27FC236}">
                <a16:creationId xmlns:a16="http://schemas.microsoft.com/office/drawing/2014/main" xmlns="" id="{1D18C537-E336-47C4-836B-C342A230F8F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-52475" y="1"/>
            <a:ext cx="4262009" cy="2602764"/>
            <a:chOff x="6867015" y="-1"/>
            <a:chExt cx="5324985" cy="3251912"/>
          </a:xfrm>
          <a:solidFill>
            <a:schemeClr val="accent5">
              <a:alpha val="5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xmlns="" id="{481F97D2-9A0D-4CA5-B9AF-27B558BCF1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14">
              <a:extLst>
                <a:ext uri="{FF2B5EF4-FFF2-40B4-BE49-F238E27FC236}">
                  <a16:creationId xmlns:a16="http://schemas.microsoft.com/office/drawing/2014/main" xmlns="" id="{6678A47C-892D-47C9-A5D8-F8860B1B053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D9E8FDFA-59ED-4D6F-BA20-10CDF8436C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16">
              <a:extLst>
                <a:ext uri="{FF2B5EF4-FFF2-40B4-BE49-F238E27FC236}">
                  <a16:creationId xmlns:a16="http://schemas.microsoft.com/office/drawing/2014/main" xmlns="" id="{E958D9A5-8003-4D92-8C05-787C630F75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18">
            <a:extLst>
              <a:ext uri="{FF2B5EF4-FFF2-40B4-BE49-F238E27FC236}">
                <a16:creationId xmlns:a16="http://schemas.microsoft.com/office/drawing/2014/main" xmlns="" id="{5A1259D8-0C3A-4069-A22F-537BBBB61A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6160995" y="62352"/>
            <a:ext cx="6028697" cy="6795648"/>
            <a:chOff x="6160995" y="62352"/>
            <a:chExt cx="6028697" cy="6795648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xmlns="" id="{D90700B4-CEB5-450F-9EA7-95E355B503D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82080" y="81632"/>
              <a:ext cx="6007612" cy="6776368"/>
            </a:xfrm>
            <a:custGeom>
              <a:avLst/>
              <a:gdLst>
                <a:gd name="connsiteX0" fmla="*/ 4493599 w 6007612"/>
                <a:gd name="connsiteY0" fmla="*/ 0 h 6797829"/>
                <a:gd name="connsiteX1" fmla="*/ 5981837 w 6007612"/>
                <a:gd name="connsiteY1" fmla="*/ 314220 h 6797829"/>
                <a:gd name="connsiteX2" fmla="*/ 6007612 w 6007612"/>
                <a:gd name="connsiteY2" fmla="*/ 327088 h 6797829"/>
                <a:gd name="connsiteX3" fmla="*/ 6007612 w 6007612"/>
                <a:gd name="connsiteY3" fmla="*/ 1316637 h 6797829"/>
                <a:gd name="connsiteX4" fmla="*/ 5852405 w 6007612"/>
                <a:gd name="connsiteY4" fmla="*/ 1209899 h 6797829"/>
                <a:gd name="connsiteX5" fmla="*/ 5622498 w 6007612"/>
                <a:gd name="connsiteY5" fmla="*/ 1086619 h 6797829"/>
                <a:gd name="connsiteX6" fmla="*/ 4493032 w 6007612"/>
                <a:gd name="connsiteY6" fmla="*/ 851533 h 6797829"/>
                <a:gd name="connsiteX7" fmla="*/ 3155579 w 6007612"/>
                <a:gd name="connsiteY7" fmla="*/ 1108326 h 6797829"/>
                <a:gd name="connsiteX8" fmla="*/ 1963832 w 6007612"/>
                <a:gd name="connsiteY8" fmla="*/ 1817700 h 6797829"/>
                <a:gd name="connsiteX9" fmla="*/ 1144646 w 6007612"/>
                <a:gd name="connsiteY9" fmla="*/ 2832814 h 6797829"/>
                <a:gd name="connsiteX10" fmla="*/ 851249 w 6007612"/>
                <a:gd name="connsiteY10" fmla="*/ 3998599 h 6797829"/>
                <a:gd name="connsiteX11" fmla="*/ 1336319 w 6007612"/>
                <a:gd name="connsiteY11" fmla="*/ 5057837 h 6797829"/>
                <a:gd name="connsiteX12" fmla="*/ 1597084 w 6007612"/>
                <a:gd name="connsiteY12" fmla="*/ 5424583 h 6797829"/>
                <a:gd name="connsiteX13" fmla="*/ 2591910 w 6007612"/>
                <a:gd name="connsiteY13" fmla="*/ 6440122 h 6797829"/>
                <a:gd name="connsiteX14" fmla="*/ 3899854 w 6007612"/>
                <a:gd name="connsiteY14" fmla="*/ 6780621 h 6797829"/>
                <a:gd name="connsiteX15" fmla="*/ 4741172 w 6007612"/>
                <a:gd name="connsiteY15" fmla="*/ 6563979 h 6797829"/>
                <a:gd name="connsiteX16" fmla="*/ 5649171 w 6007612"/>
                <a:gd name="connsiteY16" fmla="*/ 5938452 h 6797829"/>
                <a:gd name="connsiteX17" fmla="*/ 5873475 w 6007612"/>
                <a:gd name="connsiteY17" fmla="*/ 5764656 h 6797829"/>
                <a:gd name="connsiteX18" fmla="*/ 6007612 w 6007612"/>
                <a:gd name="connsiteY18" fmla="*/ 5660343 h 6797829"/>
                <a:gd name="connsiteX19" fmla="*/ 6007612 w 6007612"/>
                <a:gd name="connsiteY19" fmla="*/ 6737454 h 6797829"/>
                <a:gd name="connsiteX20" fmla="*/ 5929386 w 6007612"/>
                <a:gd name="connsiteY20" fmla="*/ 6797829 h 6797829"/>
                <a:gd name="connsiteX21" fmla="*/ 1656512 w 6007612"/>
                <a:gd name="connsiteY21" fmla="*/ 6797829 h 6797829"/>
                <a:gd name="connsiteX22" fmla="*/ 1630254 w 6007612"/>
                <a:gd name="connsiteY22" fmla="*/ 6775222 h 6797829"/>
                <a:gd name="connsiteX23" fmla="*/ 892250 w 6007612"/>
                <a:gd name="connsiteY23" fmla="*/ 5902700 h 6797829"/>
                <a:gd name="connsiteX24" fmla="*/ 0 w 6007612"/>
                <a:gd name="connsiteY24" fmla="*/ 3998599 h 6797829"/>
                <a:gd name="connsiteX25" fmla="*/ 4493032 w 6007612"/>
                <a:gd name="connsiteY25" fmla="*/ 285 h 67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007612" h="6797829">
                  <a:moveTo>
                    <a:pt x="4493599" y="0"/>
                  </a:moveTo>
                  <a:cubicBezTo>
                    <a:pt x="5048011" y="0"/>
                    <a:pt x="5546284" y="111886"/>
                    <a:pt x="5981837" y="314220"/>
                  </a:cubicBezTo>
                  <a:lnTo>
                    <a:pt x="6007612" y="327088"/>
                  </a:lnTo>
                  <a:lnTo>
                    <a:pt x="6007612" y="1316637"/>
                  </a:lnTo>
                  <a:lnTo>
                    <a:pt x="5852405" y="1209899"/>
                  </a:lnTo>
                  <a:cubicBezTo>
                    <a:pt x="5778266" y="1164709"/>
                    <a:pt x="5701526" y="1123535"/>
                    <a:pt x="5622498" y="1086619"/>
                  </a:cubicBezTo>
                  <a:cubicBezTo>
                    <a:pt x="5286822" y="930699"/>
                    <a:pt x="4906882" y="851533"/>
                    <a:pt x="4493032" y="851533"/>
                  </a:cubicBezTo>
                  <a:cubicBezTo>
                    <a:pt x="4056201" y="851533"/>
                    <a:pt x="3593263" y="940631"/>
                    <a:pt x="3155579" y="1108326"/>
                  </a:cubicBezTo>
                  <a:cubicBezTo>
                    <a:pt x="2721215" y="1275979"/>
                    <a:pt x="2318305" y="1515819"/>
                    <a:pt x="1963832" y="1817700"/>
                  </a:cubicBezTo>
                  <a:cubicBezTo>
                    <a:pt x="1617657" y="2114360"/>
                    <a:pt x="1334332" y="2465358"/>
                    <a:pt x="1144646" y="2832814"/>
                  </a:cubicBezTo>
                  <a:cubicBezTo>
                    <a:pt x="950561" y="3210060"/>
                    <a:pt x="851249" y="3602202"/>
                    <a:pt x="851249" y="3998599"/>
                  </a:cubicBezTo>
                  <a:cubicBezTo>
                    <a:pt x="851249" y="4377547"/>
                    <a:pt x="999792" y="4597311"/>
                    <a:pt x="1336319" y="5057837"/>
                  </a:cubicBezTo>
                  <a:cubicBezTo>
                    <a:pt x="1420450" y="5173181"/>
                    <a:pt x="1507419" y="5292497"/>
                    <a:pt x="1597084" y="5424583"/>
                  </a:cubicBezTo>
                  <a:cubicBezTo>
                    <a:pt x="1914175" y="5891917"/>
                    <a:pt x="2239493" y="6224189"/>
                    <a:pt x="2591910" y="6440122"/>
                  </a:cubicBezTo>
                  <a:cubicBezTo>
                    <a:pt x="2965467" y="6669393"/>
                    <a:pt x="3393219" y="6780621"/>
                    <a:pt x="3899854" y="6780621"/>
                  </a:cubicBezTo>
                  <a:cubicBezTo>
                    <a:pt x="4187861" y="6780621"/>
                    <a:pt x="4454583" y="6711812"/>
                    <a:pt x="4741172" y="6563979"/>
                  </a:cubicBezTo>
                  <a:cubicBezTo>
                    <a:pt x="5034852" y="6412173"/>
                    <a:pt x="5326263" y="6190848"/>
                    <a:pt x="5649171" y="5938452"/>
                  </a:cubicBezTo>
                  <a:cubicBezTo>
                    <a:pt x="5724931" y="5879291"/>
                    <a:pt x="5800409" y="5821406"/>
                    <a:pt x="5873475" y="5764656"/>
                  </a:cubicBezTo>
                  <a:lnTo>
                    <a:pt x="6007612" y="5660343"/>
                  </a:lnTo>
                  <a:lnTo>
                    <a:pt x="6007612" y="6737454"/>
                  </a:lnTo>
                  <a:lnTo>
                    <a:pt x="5929386" y="6797829"/>
                  </a:lnTo>
                  <a:lnTo>
                    <a:pt x="1656512" y="6797829"/>
                  </a:lnTo>
                  <a:lnTo>
                    <a:pt x="1630254" y="6775222"/>
                  </a:lnTo>
                  <a:cubicBezTo>
                    <a:pt x="1360562" y="6528765"/>
                    <a:pt x="1117699" y="6235219"/>
                    <a:pt x="892250" y="5902700"/>
                  </a:cubicBezTo>
                  <a:cubicBezTo>
                    <a:pt x="459249" y="5264548"/>
                    <a:pt x="0" y="4826722"/>
                    <a:pt x="0" y="3998599"/>
                  </a:cubicBezTo>
                  <a:cubicBezTo>
                    <a:pt x="0" y="1790460"/>
                    <a:pt x="2262336" y="285"/>
                    <a:pt x="4493032" y="2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20">
              <a:extLst>
                <a:ext uri="{FF2B5EF4-FFF2-40B4-BE49-F238E27FC236}">
                  <a16:creationId xmlns:a16="http://schemas.microsoft.com/office/drawing/2014/main" xmlns="" id="{0582300F-F646-4FC3-94FC-0582F4B5E0A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60995" y="62352"/>
              <a:ext cx="6028697" cy="6795648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FBB8E8B8-1900-4326-8858-F375F5D8A01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63721" y="81632"/>
              <a:ext cx="6025971" cy="6776368"/>
            </a:xfrm>
            <a:custGeom>
              <a:avLst/>
              <a:gdLst>
                <a:gd name="connsiteX0" fmla="*/ 6025971 w 6025971"/>
                <a:gd name="connsiteY0" fmla="*/ 5825635 h 6797829"/>
                <a:gd name="connsiteX1" fmla="*/ 6025971 w 6025971"/>
                <a:gd name="connsiteY1" fmla="*/ 6723285 h 6797829"/>
                <a:gd name="connsiteX2" fmla="*/ 5929386 w 6025971"/>
                <a:gd name="connsiteY2" fmla="*/ 6797829 h 6797829"/>
                <a:gd name="connsiteX3" fmla="*/ 4560411 w 6025971"/>
                <a:gd name="connsiteY3" fmla="*/ 6797829 h 6797829"/>
                <a:gd name="connsiteX4" fmla="*/ 4597731 w 6025971"/>
                <a:gd name="connsiteY4" fmla="*/ 6785305 h 6797829"/>
                <a:gd name="connsiteX5" fmla="*/ 5736707 w 6025971"/>
                <a:gd name="connsiteY5" fmla="*/ 6050108 h 6797829"/>
                <a:gd name="connsiteX6" fmla="*/ 5960301 w 6025971"/>
                <a:gd name="connsiteY6" fmla="*/ 5876738 h 6797829"/>
                <a:gd name="connsiteX7" fmla="*/ 4493599 w 6025971"/>
                <a:gd name="connsiteY7" fmla="*/ 0 h 6797829"/>
                <a:gd name="connsiteX8" fmla="*/ 5981837 w 6025971"/>
                <a:gd name="connsiteY8" fmla="*/ 314220 h 6797829"/>
                <a:gd name="connsiteX9" fmla="*/ 6025971 w 6025971"/>
                <a:gd name="connsiteY9" fmla="*/ 336254 h 6797829"/>
                <a:gd name="connsiteX10" fmla="*/ 6025971 w 6025971"/>
                <a:gd name="connsiteY10" fmla="*/ 1157325 h 6797829"/>
                <a:gd name="connsiteX11" fmla="*/ 5925889 w 6025971"/>
                <a:gd name="connsiteY11" fmla="*/ 1088522 h 6797829"/>
                <a:gd name="connsiteX12" fmla="*/ 5682227 w 6025971"/>
                <a:gd name="connsiteY12" fmla="*/ 957939 h 6797829"/>
                <a:gd name="connsiteX13" fmla="*/ 4493032 w 6025971"/>
                <a:gd name="connsiteY13" fmla="*/ 709658 h 6797829"/>
                <a:gd name="connsiteX14" fmla="*/ 3104646 w 6025971"/>
                <a:gd name="connsiteY14" fmla="*/ 976666 h 6797829"/>
                <a:gd name="connsiteX15" fmla="*/ 1871612 w 6025971"/>
                <a:gd name="connsiteY15" fmla="*/ 1710017 h 6797829"/>
                <a:gd name="connsiteX16" fmla="*/ 1018661 w 6025971"/>
                <a:gd name="connsiteY16" fmla="*/ 2767694 h 6797829"/>
                <a:gd name="connsiteX17" fmla="*/ 709374 w 6025971"/>
                <a:gd name="connsiteY17" fmla="*/ 3998599 h 6797829"/>
                <a:gd name="connsiteX18" fmla="*/ 1221258 w 6025971"/>
                <a:gd name="connsiteY18" fmla="*/ 5141684 h 6797829"/>
                <a:gd name="connsiteX19" fmla="*/ 1479187 w 6025971"/>
                <a:gd name="connsiteY19" fmla="*/ 5504459 h 6797829"/>
                <a:gd name="connsiteX20" fmla="*/ 3021272 w 6025971"/>
                <a:gd name="connsiteY20" fmla="*/ 6793670 h 6797829"/>
                <a:gd name="connsiteX21" fmla="*/ 3035805 w 6025971"/>
                <a:gd name="connsiteY21" fmla="*/ 6797829 h 6797829"/>
                <a:gd name="connsiteX22" fmla="*/ 1656512 w 6025971"/>
                <a:gd name="connsiteY22" fmla="*/ 6797829 h 6797829"/>
                <a:gd name="connsiteX23" fmla="*/ 1630254 w 6025971"/>
                <a:gd name="connsiteY23" fmla="*/ 6775222 h 6797829"/>
                <a:gd name="connsiteX24" fmla="*/ 892250 w 6025971"/>
                <a:gd name="connsiteY24" fmla="*/ 5902700 h 6797829"/>
                <a:gd name="connsiteX25" fmla="*/ 0 w 6025971"/>
                <a:gd name="connsiteY25" fmla="*/ 3998599 h 6797829"/>
                <a:gd name="connsiteX26" fmla="*/ 4493032 w 6025971"/>
                <a:gd name="connsiteY26" fmla="*/ 285 h 67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6025971" h="6797829">
                  <a:moveTo>
                    <a:pt x="6025971" y="5825635"/>
                  </a:moveTo>
                  <a:lnTo>
                    <a:pt x="6025971" y="6723285"/>
                  </a:lnTo>
                  <a:lnTo>
                    <a:pt x="5929386" y="6797829"/>
                  </a:lnTo>
                  <a:lnTo>
                    <a:pt x="4560411" y="6797829"/>
                  </a:lnTo>
                  <a:lnTo>
                    <a:pt x="4597731" y="6785305"/>
                  </a:lnTo>
                  <a:cubicBezTo>
                    <a:pt x="4964953" y="6637825"/>
                    <a:pt x="5315251" y="6379435"/>
                    <a:pt x="5736707" y="6050108"/>
                  </a:cubicBezTo>
                  <a:cubicBezTo>
                    <a:pt x="5812043" y="5991230"/>
                    <a:pt x="5887377" y="5933488"/>
                    <a:pt x="5960301" y="5876738"/>
                  </a:cubicBezTo>
                  <a:close/>
                  <a:moveTo>
                    <a:pt x="4493599" y="0"/>
                  </a:moveTo>
                  <a:cubicBezTo>
                    <a:pt x="5048011" y="0"/>
                    <a:pt x="5546284" y="111886"/>
                    <a:pt x="5981837" y="314220"/>
                  </a:cubicBezTo>
                  <a:lnTo>
                    <a:pt x="6025971" y="336254"/>
                  </a:lnTo>
                  <a:lnTo>
                    <a:pt x="6025971" y="1157325"/>
                  </a:lnTo>
                  <a:lnTo>
                    <a:pt x="5925889" y="1088522"/>
                  </a:lnTo>
                  <a:cubicBezTo>
                    <a:pt x="5847314" y="1040649"/>
                    <a:pt x="5765982" y="997036"/>
                    <a:pt x="5682227" y="957939"/>
                  </a:cubicBezTo>
                  <a:cubicBezTo>
                    <a:pt x="5327823" y="793222"/>
                    <a:pt x="4927595" y="709658"/>
                    <a:pt x="4493032" y="709658"/>
                  </a:cubicBezTo>
                  <a:cubicBezTo>
                    <a:pt x="4031940" y="709658"/>
                    <a:pt x="3564888" y="799465"/>
                    <a:pt x="3104646" y="976666"/>
                  </a:cubicBezTo>
                  <a:cubicBezTo>
                    <a:pt x="2655243" y="1149867"/>
                    <a:pt x="2238358" y="1397822"/>
                    <a:pt x="1871612" y="1710017"/>
                  </a:cubicBezTo>
                  <a:cubicBezTo>
                    <a:pt x="1506427" y="2022852"/>
                    <a:pt x="1219414" y="2378815"/>
                    <a:pt x="1018661" y="2767694"/>
                  </a:cubicBezTo>
                  <a:cubicBezTo>
                    <a:pt x="813368" y="3165227"/>
                    <a:pt x="709374" y="3579358"/>
                    <a:pt x="709374" y="3998599"/>
                  </a:cubicBezTo>
                  <a:cubicBezTo>
                    <a:pt x="709374" y="4421103"/>
                    <a:pt x="875510" y="4667680"/>
                    <a:pt x="1221258" y="5141684"/>
                  </a:cubicBezTo>
                  <a:cubicBezTo>
                    <a:pt x="1304681" y="5256035"/>
                    <a:pt x="1390941" y="5374217"/>
                    <a:pt x="1479187" y="5504459"/>
                  </a:cubicBezTo>
                  <a:cubicBezTo>
                    <a:pt x="1942790" y="6187719"/>
                    <a:pt x="2430063" y="6601673"/>
                    <a:pt x="3021272" y="6793670"/>
                  </a:cubicBezTo>
                  <a:lnTo>
                    <a:pt x="3035805" y="6797829"/>
                  </a:lnTo>
                  <a:lnTo>
                    <a:pt x="1656512" y="6797829"/>
                  </a:lnTo>
                  <a:lnTo>
                    <a:pt x="1630254" y="6775222"/>
                  </a:lnTo>
                  <a:cubicBezTo>
                    <a:pt x="1360562" y="6528765"/>
                    <a:pt x="1117699" y="6235219"/>
                    <a:pt x="892250" y="5902700"/>
                  </a:cubicBezTo>
                  <a:cubicBezTo>
                    <a:pt x="459249" y="5264548"/>
                    <a:pt x="0" y="4826722"/>
                    <a:pt x="0" y="3998599"/>
                  </a:cubicBezTo>
                  <a:cubicBezTo>
                    <a:pt x="0" y="1790460"/>
                    <a:pt x="2262336" y="285"/>
                    <a:pt x="4493032" y="2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8509DF1-C4FD-4C1B-816A-BEAF1A4CBC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2" y="1055098"/>
            <a:ext cx="5760719" cy="4747805"/>
          </a:xfrm>
        </p:spPr>
        <p:txBody>
          <a:bodyPr anchor="ctr">
            <a:normAutofit/>
          </a:bodyPr>
          <a:lstStyle/>
          <a:p>
            <a:pPr algn="l"/>
            <a:r>
              <a:rPr lang="it-IT" sz="4000">
                <a:solidFill>
                  <a:schemeClr val="tx2"/>
                </a:solidFill>
              </a:rPr>
              <a:t>Nella scuola di oggi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6C36B2A6-646E-4432-B85E-C29E17BFAB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42357" y="1638300"/>
            <a:ext cx="3330531" cy="3581400"/>
          </a:xfrm>
        </p:spPr>
        <p:txBody>
          <a:bodyPr anchor="ctr">
            <a:normAutofit/>
          </a:bodyPr>
          <a:lstStyle/>
          <a:p>
            <a:pPr algn="l"/>
            <a:r>
              <a:rPr lang="it-IT">
                <a:solidFill>
                  <a:schemeClr val="tx2"/>
                </a:solidFill>
              </a:rPr>
              <a:t>Appunti</a:t>
            </a:r>
          </a:p>
          <a:p>
            <a:pPr algn="l"/>
            <a:r>
              <a:rPr lang="it-IT">
                <a:solidFill>
                  <a:schemeClr val="tx2"/>
                </a:solidFill>
              </a:rPr>
              <a:t>Pierpaolo Triani</a:t>
            </a:r>
          </a:p>
          <a:p>
            <a:pPr algn="l"/>
            <a:r>
              <a:rPr lang="it-IT">
                <a:solidFill>
                  <a:schemeClr val="tx2"/>
                </a:solidFill>
              </a:rPr>
              <a:t>Università Cattolica del Sacro Cuore</a:t>
            </a:r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xmlns="" id="{140F4051-DEB5-46F9-B3B5-0EFB43CF32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4" y="188913"/>
            <a:ext cx="1080070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911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47F045F-DE7C-412C-8210-7FEB0026B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Che cosa ci sta insegnando questo tempo sulla scuola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2DBB695-4516-4556-9690-0E8E820F1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La scuola:</a:t>
            </a:r>
          </a:p>
          <a:p>
            <a:r>
              <a:rPr lang="it-IT" dirty="0"/>
              <a:t>Una realtà indispensabile per il funzionamento della vita sociale;</a:t>
            </a:r>
          </a:p>
          <a:p>
            <a:r>
              <a:rPr lang="it-IT" dirty="0"/>
              <a:t>Una realtà decisiva per il rispetto del diritto all’educazione di ogni bambino e ragazzo;</a:t>
            </a:r>
          </a:p>
          <a:p>
            <a:r>
              <a:rPr lang="it-IT" dirty="0"/>
              <a:t>Una realtà diffusa, complessa, differenziata;</a:t>
            </a:r>
          </a:p>
          <a:p>
            <a:r>
              <a:rPr lang="it-IT" dirty="0"/>
              <a:t>Una realtà capace di adattamento, di far fronte all’emergenza, ma anche una realtà con molte fatiche didattiche e organizzative;</a:t>
            </a:r>
          </a:p>
          <a:p>
            <a:r>
              <a:rPr lang="it-IT" dirty="0"/>
              <a:t>Una realtà non autosufficiente.</a:t>
            </a:r>
          </a:p>
        </p:txBody>
      </p:sp>
    </p:spTree>
    <p:extLst>
      <p:ext uri="{BB962C8B-B14F-4D97-AF65-F5344CB8AC3E}">
        <p14:creationId xmlns:p14="http://schemas.microsoft.com/office/powerpoint/2010/main" val="700676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1FDB631-61D7-4D6F-8C4E-6F2544BFB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Dinamiche di medio – lungo periodo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6DDF43BE-02EB-4403-95DF-DE58927BB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Una crescente rilevanza sociale e valoriale. La scuola italiana infatti è:</a:t>
            </a:r>
          </a:p>
          <a:p>
            <a:pPr algn="just">
              <a:buFontTx/>
              <a:buChar char="-"/>
            </a:pPr>
            <a:r>
              <a:rPr lang="it-IT" dirty="0"/>
              <a:t>sempre più diffusa;</a:t>
            </a:r>
          </a:p>
          <a:p>
            <a:pPr algn="just">
              <a:buFontTx/>
              <a:buChar char="-"/>
            </a:pPr>
            <a:r>
              <a:rPr lang="it-IT" dirty="0"/>
              <a:t>sempre più rilevante nelle attese delle famiglie;</a:t>
            </a:r>
          </a:p>
          <a:p>
            <a:pPr algn="just">
              <a:buFontTx/>
              <a:buChar char="-"/>
            </a:pPr>
            <a:r>
              <a:rPr lang="it-IT" dirty="0"/>
              <a:t>sempre più orientata, almeno idealmente, alla formazione della persona e del cittadino.</a:t>
            </a:r>
          </a:p>
          <a:p>
            <a:pPr algn="just"/>
            <a:r>
              <a:rPr lang="it-IT" dirty="0"/>
              <a:t>Una progressiva perdita del monopolio della trasmissione del sapere.</a:t>
            </a:r>
          </a:p>
          <a:p>
            <a:pPr algn="just"/>
            <a:r>
              <a:rPr lang="it-IT" dirty="0"/>
              <a:t>Un paradosso fiduciario: un indebolimento della fiducia di base intrecciato con un ampliamento delle funzioni attribuite alla scuola.</a:t>
            </a:r>
          </a:p>
        </p:txBody>
      </p:sp>
    </p:spTree>
    <p:extLst>
      <p:ext uri="{BB962C8B-B14F-4D97-AF65-F5344CB8AC3E}">
        <p14:creationId xmlns:p14="http://schemas.microsoft.com/office/powerpoint/2010/main" val="2856182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49795612-9B6F-4459-B9DF-5FAE21075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Una scuola capace di essere per tutti, ma che fatica ad essere per ciascuno.</a:t>
            </a:r>
          </a:p>
          <a:p>
            <a:pPr algn="just"/>
            <a:r>
              <a:rPr lang="it-IT" dirty="0"/>
              <a:t>Una scuola che ha assunto una responsabilità progettuale, ma che fa fatica ad uscire da una logica esecutiva.</a:t>
            </a:r>
          </a:p>
          <a:p>
            <a:pPr algn="just"/>
            <a:r>
              <a:rPr lang="it-IT" dirty="0"/>
              <a:t>Una scuola che ha ampliato i suoi ‘tempi’, ma che rischia di ‘scolarizzare’ ogni momento.</a:t>
            </a:r>
          </a:p>
          <a:p>
            <a:pPr algn="just"/>
            <a:r>
              <a:rPr lang="it-IT" dirty="0"/>
              <a:t>Una scuola tesa a sviluppare ‘competenze’, ma con un impianto curricolare, organizzativo, didattico ancora rigido.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31159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CF51AE9-6095-44ED-A7D8-396D94FB1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Una scuola che sta cambiando la propria strumentazione tecnologica, ma con il rischio di non ripensare la didattica.</a:t>
            </a:r>
          </a:p>
          <a:p>
            <a:pPr algn="just"/>
            <a:r>
              <a:rPr lang="it-IT" dirty="0"/>
              <a:t>Una scuola che sottolinea il valore della collaborazione tra i ragazzi, ma che ha bisogno innanzitutto di potenziare i dispositivi collaborativi tra gli adulti.</a:t>
            </a:r>
          </a:p>
          <a:p>
            <a:pPr algn="just"/>
            <a:r>
              <a:rPr lang="it-IT" dirty="0"/>
              <a:t>Una scuola che riconosce come fine la crescita  e lo sviluppo della persona, ma fa fatica a relativizzare i suoi mezzi.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63788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92AB02B-DF71-4F17-B6B4-240D913D3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Per affrontare i cambiamenti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34CD4A12-07C0-4708-93C9-611F06832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Una scuola consapevole di essere strumento a servizio di un </a:t>
            </a:r>
            <a:r>
              <a:rPr lang="it-IT" i="1" dirty="0"/>
              <a:t>fine</a:t>
            </a:r>
            <a:r>
              <a:rPr lang="it-IT" dirty="0"/>
              <a:t> che si potrebbe formulare così:</a:t>
            </a:r>
          </a:p>
          <a:p>
            <a:pPr marL="0" indent="0" algn="just">
              <a:buNone/>
            </a:pPr>
            <a:r>
              <a:rPr lang="it-IT" dirty="0"/>
              <a:t>Essere a servizio del diritto di ciascuno all’educazione, così come solennemente espresso nella Convenzione dei diritti dei fanciulli, soprattutto all’articolo 28 e al 29, dove al punto a) del comma 1 si dichiara che l’educazione del fanciullo deve avere come finalità: “favorire lo sviluppo della personalità del fanciullo nonché lo sviluppo delle sue facoltà e delle sue attitudini mentali e fisiche, in tutta la loro potenzialità” .</a:t>
            </a:r>
          </a:p>
          <a:p>
            <a:pPr marL="0" indent="0" algn="just">
              <a:buNone/>
            </a:pPr>
            <a:r>
              <a:rPr lang="it-IT" dirty="0"/>
              <a:t>Lo scopo della scuola è quello di essere agente di promozione della formazione integrale della persona, perché possa agire con libertà e responsabilità (e quindi con quadro sufficiente di competenze) nell’attuale contesto sociale.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44985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C9F240FF-4CC5-4E72-B11E-7CB79A7AB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6622"/>
            <a:ext cx="10515600" cy="4980341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Una scuola attenta al valore umanizzante degli ambienti e alla dimensione comunitaria.</a:t>
            </a:r>
          </a:p>
          <a:p>
            <a:pPr marL="0" indent="0" algn="just">
              <a:buNone/>
            </a:pPr>
            <a:r>
              <a:rPr lang="it-IT" dirty="0"/>
              <a:t>Quest’aspetto pone la questione degli spazi, dei tempi, delle dimensioni delle scuole, delle forme di collaborazione tra docenti e tra famiglia e scuola.</a:t>
            </a:r>
          </a:p>
          <a:p>
            <a:pPr algn="just"/>
            <a:r>
              <a:rPr lang="it-IT" dirty="0"/>
              <a:t>Una scuola attenta alla significatività della propria proposta in rapporto all’età e alla vita degli alunni.</a:t>
            </a:r>
          </a:p>
          <a:p>
            <a:pPr algn="just"/>
            <a:r>
              <a:rPr lang="it-IT" dirty="0"/>
              <a:t>Una scuola personalizzante, tesa a dare maggiore responsabilizzazione e ‘credito’ ai ragazzi.</a:t>
            </a:r>
          </a:p>
          <a:p>
            <a:pPr algn="just"/>
            <a:r>
              <a:rPr lang="it-IT" dirty="0"/>
              <a:t>Una scuola  didatticamente plurale perché consapevole che insegnare non è parlare davanti a qualcuno ma mettere ciascuno nelle condizioni di imparare e accompagnarlo nel percorso.</a:t>
            </a:r>
          </a:p>
        </p:txBody>
      </p:sp>
    </p:spTree>
    <p:extLst>
      <p:ext uri="{BB962C8B-B14F-4D97-AF65-F5344CB8AC3E}">
        <p14:creationId xmlns:p14="http://schemas.microsoft.com/office/powerpoint/2010/main" val="50481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89435DCF-A08B-4FF0-B9AB-309F34779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Una scuola basata su una comunità professionale orientata alla collaborazione.</a:t>
            </a:r>
          </a:p>
          <a:p>
            <a:pPr marL="0" indent="0" algn="just">
              <a:buNone/>
            </a:pPr>
            <a:r>
              <a:rPr lang="it-IT" dirty="0"/>
              <a:t>Quest’aspetto pone la questione della formazione dei docenti e della possibilità di avere prima dell’avvio dell’anno scolastico un organico chiaro.</a:t>
            </a:r>
          </a:p>
          <a:p>
            <a:pPr algn="just"/>
            <a:r>
              <a:rPr lang="it-IT" dirty="0"/>
              <a:t>Una scuola autonoma, ma in rete e supportata. </a:t>
            </a:r>
          </a:p>
          <a:p>
            <a:pPr marL="0" indent="0" algn="just">
              <a:buNone/>
            </a:pPr>
            <a:r>
              <a:rPr lang="it-IT" dirty="0"/>
              <a:t>Questo comporta un ripensamento della governance territoriale delle scuole. A questo riguardo potrebbe essere interessante vedere lo sviluppo dei patti educativi di comunità. </a:t>
            </a:r>
          </a:p>
        </p:txBody>
      </p:sp>
    </p:spTree>
    <p:extLst>
      <p:ext uri="{BB962C8B-B14F-4D97-AF65-F5344CB8AC3E}">
        <p14:creationId xmlns:p14="http://schemas.microsoft.com/office/powerpoint/2010/main" val="635019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FE2AD24-742D-46D9-8480-8E251BB96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Qualche riferimento bibliografico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6A11ACDA-A8D1-4636-AD38-B0BCF9640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G. Bertagna, </a:t>
            </a:r>
            <a:r>
              <a:rPr lang="it-IT" i="1" dirty="0"/>
              <a:t>La scuola al tempo del </a:t>
            </a:r>
            <a:r>
              <a:rPr lang="it-IT" i="1" dirty="0" err="1"/>
              <a:t>Covid</a:t>
            </a:r>
            <a:r>
              <a:rPr lang="it-IT" i="1" dirty="0"/>
              <a:t>. Tra spazio di esperienza ed orizzonte d'attesa</a:t>
            </a:r>
            <a:r>
              <a:rPr lang="it-IT" dirty="0"/>
              <a:t>, Studium, 2020.</a:t>
            </a:r>
          </a:p>
          <a:p>
            <a:pPr algn="just"/>
            <a:r>
              <a:rPr lang="it-IT" dirty="0"/>
              <a:t>N. Bottani,</a:t>
            </a:r>
            <a:r>
              <a:rPr lang="it-IT" i="1" dirty="0"/>
              <a:t> Requiem per la scuola?</a:t>
            </a:r>
            <a:r>
              <a:rPr lang="it-IT" dirty="0"/>
              <a:t>, Il Mulino, Bologna 2013.</a:t>
            </a:r>
          </a:p>
          <a:p>
            <a:pPr algn="just"/>
            <a:r>
              <a:rPr lang="it-IT" dirty="0"/>
              <a:t>M. Dutto, </a:t>
            </a:r>
            <a:r>
              <a:rPr lang="it-IT" i="1" dirty="0"/>
              <a:t>Acqua alle funi. Per una ripartenza della scuola italiana</a:t>
            </a:r>
            <a:r>
              <a:rPr lang="it-IT" dirty="0"/>
              <a:t>, Vita e Pensiero, Milano 2013.</a:t>
            </a:r>
          </a:p>
          <a:p>
            <a:pPr algn="just"/>
            <a:r>
              <a:rPr lang="it-IT" dirty="0"/>
              <a:t>P. Triani – M. Colombo – M. Crippa, </a:t>
            </a:r>
            <a:r>
              <a:rPr lang="it-IT" i="1" dirty="0"/>
              <a:t>La grande dimenticata: ma tornare a scuola non basta</a:t>
            </a:r>
            <a:r>
              <a:rPr lang="it-IT" dirty="0"/>
              <a:t>, in Vita e  Pensiero, 5/2020 pp. 64-73.</a:t>
            </a:r>
          </a:p>
          <a:p>
            <a:pPr algn="just"/>
            <a:r>
              <a:rPr lang="it-IT" dirty="0"/>
              <a:t>P. Triani, </a:t>
            </a:r>
            <a:r>
              <a:rPr lang="it-IT" i="1" dirty="0"/>
              <a:t>Insegnare oggi nell’emergenza educativa</a:t>
            </a:r>
            <a:r>
              <a:rPr lang="it-IT" dirty="0"/>
              <a:t>, in ‘Catechetica ed Educazione’, Anno V, Numero 2, Dicembre 2020, pp. 9-20.</a:t>
            </a:r>
          </a:p>
          <a:p>
            <a:pPr algn="just"/>
            <a:r>
              <a:rPr lang="it-IT" dirty="0"/>
              <a:t>P. Triani, </a:t>
            </a:r>
            <a:r>
              <a:rPr lang="it-IT" i="1" dirty="0"/>
              <a:t>La comunità cristiana, risorsa per la scuola</a:t>
            </a:r>
            <a:r>
              <a:rPr lang="it-IT" dirty="0"/>
              <a:t>, in ‘Note di Pastorale Giovanile’, Gennaio 2021.</a:t>
            </a:r>
          </a:p>
          <a:p>
            <a:pPr algn="just"/>
            <a:r>
              <a:rPr lang="it-IT" dirty="0"/>
              <a:t>P. Triani, </a:t>
            </a:r>
            <a:r>
              <a:rPr lang="it-IT" i="1" dirty="0"/>
              <a:t>Quale scuola vogliamo?, </a:t>
            </a:r>
            <a:r>
              <a:rPr lang="it-IT" dirty="0"/>
              <a:t>in ‘Rivista </a:t>
            </a:r>
            <a:r>
              <a:rPr lang="it-IT" dirty="0" err="1"/>
              <a:t>Lassaliana</a:t>
            </a:r>
            <a:r>
              <a:rPr lang="it-IT" dirty="0"/>
              <a:t>’, 1/2021, pp. 95-106.</a:t>
            </a:r>
          </a:p>
        </p:txBody>
      </p:sp>
    </p:spTree>
    <p:extLst>
      <p:ext uri="{BB962C8B-B14F-4D97-AF65-F5344CB8AC3E}">
        <p14:creationId xmlns:p14="http://schemas.microsoft.com/office/powerpoint/2010/main" val="12481186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770</Words>
  <Application>Microsoft Office PowerPoint</Application>
  <PresentationFormat>Personalizzato</PresentationFormat>
  <Paragraphs>46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 di Office</vt:lpstr>
      <vt:lpstr>Nella scuola di oggi</vt:lpstr>
      <vt:lpstr>Che cosa ci sta insegnando questo tempo sulla scuola</vt:lpstr>
      <vt:lpstr>Dinamiche di medio – lungo periodo</vt:lpstr>
      <vt:lpstr>Presentazione standard di PowerPoint</vt:lpstr>
      <vt:lpstr>Presentazione standard di PowerPoint</vt:lpstr>
      <vt:lpstr>Per affrontare i cambiamenti</vt:lpstr>
      <vt:lpstr>Presentazione standard di PowerPoint</vt:lpstr>
      <vt:lpstr>Presentazione standard di PowerPoint</vt:lpstr>
      <vt:lpstr>Qualche riferimento bibliografico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Nella scuola di oggi</dc:title>
  <dc:creator>Triani Pierpaolo (pierpaolo.triani)</dc:creator>
  <cp:lastModifiedBy>Convegno</cp:lastModifiedBy>
  <cp:revision>10</cp:revision>
  <dcterms:created xsi:type="dcterms:W3CDTF">2021-03-09T21:11:17Z</dcterms:created>
  <dcterms:modified xsi:type="dcterms:W3CDTF">2021-03-11T16:31:49Z</dcterms:modified>
</cp:coreProperties>
</file>