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668CA-4519-314D-974B-6B59B2AD3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06C140-2889-854B-BAD5-DFDABD82C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AC9E8B-4D6D-EE4A-A0C0-5B4D3AD6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D0459E-0565-0A46-9F16-8B30EF34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9FF6B-34FF-BE45-BE00-90F4F55E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6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511ED-49CD-B341-B56C-2F3CBC0D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9536B1-8300-704B-B72F-984930351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26EE0A-97F3-8746-B7DD-6C050F07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8B8CA2-3A49-B444-9838-D2841246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8B6B93-4745-2F40-B0E7-F0C040E0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3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AAC392-EA6A-434F-86DF-3B685737F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135B24-0F68-F940-8BCF-34692A516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3B8F76-B09A-9043-A8CF-587133BF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460AA8-331E-CB45-A612-09982099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2B3BBC-B4F2-A648-A914-8372158A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0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795A6-D6DD-FF46-BD42-7D764E38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856F70-C0AD-F44D-926A-70E95734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7BB311-9E07-9F4E-964A-0A2F805E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26C62-AE96-D846-BAB7-3A95D550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EFC846-8C8E-4B43-BC37-48927675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37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71DDC-243A-A848-BEA5-7FBA43C6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4603B2-229A-944E-AEF0-467054BB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FC7615-ACF4-7F45-AEA0-2D1E17B6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073766-8204-024F-B5B2-C5EF0D4F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EAE346-02D9-234F-A23D-E1C6F4A2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99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C45E6-ECAC-4648-9668-98606D58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906E32-5BAB-474F-9239-AADC108C8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6C4D01-C2CD-7540-9BFC-2CACB26B3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F28E21-B19C-9D45-B998-FCE472B7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513A95-8FC4-8449-823A-F9F8DFB2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9E26CA-7ED1-3544-99B8-B55CB97B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97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DEBED-A89E-F642-882E-A54EFFD8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33EB25-D821-0E4A-89C0-ED40B63FC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B3AC13-BDCF-D242-9114-8C6998BE8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B178245-B289-A342-B3B4-244A49F9A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95491-813F-0F4B-98E7-3CFC89BB9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F13AD76-7474-9C44-B5EB-AB6995AB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BB8B5A-655E-AC49-B7D7-9BD06F1F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7814D5-5F2D-4247-B464-685CD2B2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43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9867C-9E33-E34D-9EE0-87509B25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34615B-9090-5D47-A84D-AB2CADAF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ACCC8B-C99D-EF4E-A9DF-2F2C6527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59E879-7343-E448-A373-35FB8B96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29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209EB7-4221-3941-A6AF-6E4FB3F8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029190-A8F1-5346-A1DF-6530E039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60CF20-BFE3-BE4D-B446-26231B3B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98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4D2E5-C7EA-124E-96D8-949BA361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56A014-1EC6-6846-9DB5-3C4E537F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CA531F-F653-844C-AAA4-A51FA918D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3F1AB3-9966-B842-ABE5-191F2E2D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060BE6-5BFF-BE4C-B271-3990FAD5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D06B06-7671-5B4D-A549-107D1E1E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062E5-9980-6945-BF7D-9170BDBC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453F24F-A9FC-DF41-A239-1CB5636AE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DD5270-8519-E044-BFB4-17BF0F0E9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F07506-D063-3F44-9BAE-01D7208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0BC54D-AB40-7946-9152-B8EAE4EB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DEE740-03A4-1D48-8DA0-05040A5F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36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C0E5F8-7ED4-C64C-9793-428C40AC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6DB3D4-0813-114E-B7AE-D7FF2BA02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C83F3C-62F2-4047-9F6B-B53D60430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6C16-91AB-0045-B25C-DE5C572069AF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0F3EAE-84EA-7A4F-AD64-A03A9F733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9CC74E-297A-E141-B82D-D41B34A7C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7948-4D9E-2147-AD14-06AC58F626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9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8BBCD39-C2EC-7444-B9F1-8D1844F6F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052" y="271463"/>
            <a:ext cx="5003947" cy="1985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Non ardeva forse il nostro cuore mentre conversava con noi?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 descr="Immagine che contiene natura, fuoco&#10;&#10;Descrizione generata automaticamente">
            <a:extLst>
              <a:ext uri="{FF2B5EF4-FFF2-40B4-BE49-F238E27FC236}">
                <a16:creationId xmlns:a16="http://schemas.microsoft.com/office/drawing/2014/main" id="{56FA5FF6-B457-F14D-BE83-E72DF7727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7" r="-1" b="18051"/>
          <a:stretch/>
        </p:blipFill>
        <p:spPr>
          <a:xfrm>
            <a:off x="0" y="0"/>
            <a:ext cx="7065818" cy="689440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C50D32-40BC-6647-A25F-492587408266}"/>
              </a:ext>
            </a:extLst>
          </p:cNvPr>
          <p:cNvSpPr txBox="1"/>
          <p:nvPr/>
        </p:nvSpPr>
        <p:spPr>
          <a:xfrm>
            <a:off x="2052081" y="2572306"/>
            <a:ext cx="8515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4000" b="1"/>
              <a:t>Il brano che mi è stato proposto è quello dei discepoli di Emmaus, testimoni oculari della grandezza di Gesù, ma sconvolti della sua morte. </a:t>
            </a:r>
          </a:p>
        </p:txBody>
      </p:sp>
    </p:spTree>
    <p:extLst>
      <p:ext uri="{BB962C8B-B14F-4D97-AF65-F5344CB8AC3E}">
        <p14:creationId xmlns:p14="http://schemas.microsoft.com/office/powerpoint/2010/main" val="847700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A5A79F-D199-6B47-9B4D-09560856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475" y="1413020"/>
            <a:ext cx="3816096" cy="36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Ci muoviamo in una società</a:t>
            </a:r>
            <a:r>
              <a:rPr lang="it-IT" sz="2000" dirty="0"/>
              <a:t> che per sua stessa natura </a:t>
            </a:r>
            <a:r>
              <a:rPr lang="it-IT" sz="2000" b="1" dirty="0"/>
              <a:t>rende sempre più difficile la possibilità di ascoltare, a causa di stress, aggressività, rumore e frenesia.</a:t>
            </a:r>
            <a:r>
              <a:rPr lang="it-IT" sz="20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sz="2000" b="1" dirty="0"/>
              <a:t>Ascoltare attivamente consente di metterci nei panni dell’altro, riconoscere e accettare il suo punto di vista, le sue emozioni, in totale assenza di giudizio.</a:t>
            </a:r>
            <a:r>
              <a:rPr lang="it-IT" sz="2000" dirty="0"/>
              <a:t> </a:t>
            </a:r>
          </a:p>
        </p:txBody>
      </p:sp>
      <p:pic>
        <p:nvPicPr>
          <p:cNvPr id="5" name="Immagine 4" descr="Immagine che contiene persona, uomo&#10;&#10;Descrizione generata automaticamente">
            <a:extLst>
              <a:ext uri="{FF2B5EF4-FFF2-40B4-BE49-F238E27FC236}">
                <a16:creationId xmlns:a16="http://schemas.microsoft.com/office/drawing/2014/main" id="{22B91CCE-BABC-E34E-9961-68AF487D6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0" r="-1" b="1703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FAEBB5-8BAC-8941-991B-B8B6359D6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5" r="3" b="5577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436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6E66D5-9088-C14D-85FC-31F5978A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7" y="1302379"/>
            <a:ext cx="5157989" cy="425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«Ascolto Attivo»</a:t>
            </a:r>
            <a:r>
              <a:rPr lang="it-IT" sz="2400" dirty="0">
                <a:effectLst/>
              </a:rPr>
              <a:t> </a:t>
            </a:r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r>
              <a:rPr lang="it-IT" sz="2400" b="1" dirty="0"/>
              <a:t>Se è vero che più del 50% della comunicazione espressa deriva dal linguaggio del corpo di un individuo, allora converrà ascoltare anche con gli occhi.</a:t>
            </a:r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r>
              <a:rPr lang="it-IT" sz="2400" b="1" dirty="0"/>
              <a:t>Peter Drucker, sosteneva che la cosa più importante nella comunicazione è ascoltare ciò che non viene detto.</a:t>
            </a:r>
            <a:r>
              <a:rPr lang="it-IT" sz="2400" dirty="0">
                <a:effectLst/>
              </a:rPr>
              <a:t> </a:t>
            </a:r>
            <a:endParaRPr lang="it-IT" sz="2400" dirty="0"/>
          </a:p>
        </p:txBody>
      </p:sp>
      <p:pic>
        <p:nvPicPr>
          <p:cNvPr id="5" name="Immagine 4" descr="Immagine che contiene colorato, cosmetico, occhi, dipinto&#10;&#10;Descrizione generata automaticamente">
            <a:extLst>
              <a:ext uri="{FF2B5EF4-FFF2-40B4-BE49-F238E27FC236}">
                <a16:creationId xmlns:a16="http://schemas.microsoft.com/office/drawing/2014/main" id="{82A2638C-132D-BE4B-8CE9-EBA58529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9" r="23846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640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066E5-331A-7945-AC9B-38B80CB0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03" y="1018516"/>
            <a:ext cx="10515600" cy="28738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b="1" dirty="0"/>
              <a:t>L’Ascolto non necessita sempre una risposta immediata , </a:t>
            </a:r>
          </a:p>
          <a:p>
            <a:pPr marL="0" indent="0" algn="ctr">
              <a:buNone/>
            </a:pPr>
            <a:r>
              <a:rPr lang="it-IT" sz="3200" b="1" dirty="0"/>
              <a:t>l’ ascolto non invade, non è prepotenza, ma accoglienza e incontro. </a:t>
            </a:r>
          </a:p>
          <a:p>
            <a:pPr marL="0" indent="0" algn="ctr">
              <a:buNone/>
            </a:pPr>
            <a:r>
              <a:rPr lang="it-IT" sz="3200" b="1" dirty="0"/>
              <a:t>Nel momento in cui l’altro si narra sta </a:t>
            </a:r>
            <a:r>
              <a:rPr lang="it-IT" sz="3200" b="1" i="1" u="sng" dirty="0"/>
              <a:t>aprendo la porta sensibile della sua anima, bisogna averne rispetto e prendersene cura. </a:t>
            </a:r>
            <a:endParaRPr lang="it-IT" sz="3200" i="1" u="sng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3D85502-B66A-0044-A907-777048C3E81C}"/>
              </a:ext>
            </a:extLst>
          </p:cNvPr>
          <p:cNvSpPr txBox="1">
            <a:spLocks/>
          </p:cNvSpPr>
          <p:nvPr/>
        </p:nvSpPr>
        <p:spPr>
          <a:xfrm>
            <a:off x="933203" y="4402570"/>
            <a:ext cx="10515600" cy="104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4000" b="1" i="1" u="sng"/>
              <a:t>Tacere in noi il nostro Io e fare prevalere il Noi </a:t>
            </a:r>
            <a:endParaRPr lang="it-IT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90683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3D785AE-A614-3443-86F1-C1B151FE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11" y="554966"/>
            <a:ext cx="9505207" cy="2556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Entrando nella dimensione cognitiva del quadro che ci presenta la nostra comunità, abbiamo l’impressione che tutto vada per il verso giusto, </a:t>
            </a:r>
            <a:r>
              <a:rPr lang="it-IT" b="1" dirty="0"/>
              <a:t>vediamo tante macchine in giro, tante persone allo stadio, incrociamo tante persone al lavoro, abbiamo tanti amici su facebook, </a:t>
            </a:r>
            <a:r>
              <a:rPr lang="it-IT" b="1" i="1" u="sng" dirty="0"/>
              <a:t>eppure tante persone e tanti giovani dicono che si sentono soli</a:t>
            </a:r>
            <a:r>
              <a:rPr lang="it-IT" i="1" u="sng" dirty="0"/>
              <a:t>.</a:t>
            </a:r>
            <a:r>
              <a:rPr lang="it-IT" i="1" u="sng" dirty="0">
                <a:effectLst/>
              </a:rPr>
              <a:t> </a:t>
            </a:r>
            <a:endParaRPr lang="it-IT" i="1" u="sng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3FC6EE-5AAA-D34D-B43F-D30FA78B04E9}"/>
              </a:ext>
            </a:extLst>
          </p:cNvPr>
          <p:cNvSpPr txBox="1"/>
          <p:nvPr/>
        </p:nvSpPr>
        <p:spPr>
          <a:xfrm>
            <a:off x="1710047" y="3241964"/>
            <a:ext cx="9013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peggior nemico della nostra società è colui che ci ruba il nostro tempo. 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Perché il tempo è vitale. 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Chi mi dedica il suo tempo, mi dedica la sua vita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675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1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interni, mano&#10;&#10;Descrizione generata automaticamente">
            <a:extLst>
              <a:ext uri="{FF2B5EF4-FFF2-40B4-BE49-F238E27FC236}">
                <a16:creationId xmlns:a16="http://schemas.microsoft.com/office/drawing/2014/main" id="{58441514-E6CB-2A4C-8D1E-5EF168E53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6" r="18027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1015C8-2A46-DE42-9F22-C68FA9E70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39" y="1162614"/>
            <a:ext cx="3822189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Nel tempo si esprime tutto l’amore che Dio ha per noi.  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Dio non si stanca mai di ascoltarci e chiedendoci di ascoltarlo, riqualifica il nostro tempo rendendolo prezioso.  </a:t>
            </a:r>
            <a:endParaRPr lang="it-IT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3272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1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E76E3D-1502-A340-AD6E-141C1980F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4" r="15475"/>
          <a:stretch/>
        </p:blipFill>
        <p:spPr>
          <a:xfrm>
            <a:off x="2965148" y="157162"/>
            <a:ext cx="9226852" cy="6543951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C4B384-21F5-BA4F-A362-D2D21D80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9" y="2185988"/>
            <a:ext cx="4495474" cy="3742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/>
              <a:t>San Agostino nelle sue confessioni dice che il tempo è diviso in tre. </a:t>
            </a:r>
          </a:p>
          <a:p>
            <a:pPr marL="0" indent="0">
              <a:buNone/>
            </a:pPr>
            <a:r>
              <a:rPr lang="it-IT" b="1" dirty="0"/>
              <a:t>Il passato, il presente e il futuro, il momento ideale è il presente. </a:t>
            </a:r>
          </a:p>
          <a:p>
            <a:pPr marL="0" indent="0">
              <a:buNone/>
            </a:pPr>
            <a:r>
              <a:rPr lang="it-IT" b="1" dirty="0"/>
              <a:t>Il nemico attuale del tempo presente sono i mass media che quando non gestiti con discernimento, ci fanno vivere nel passato.</a:t>
            </a:r>
            <a:r>
              <a:rPr lang="it-IT" b="1" dirty="0">
                <a:effectLst/>
              </a:rPr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353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1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3FAE6-9404-EF43-B2EA-24F1611A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780"/>
            <a:ext cx="10515600" cy="1635620"/>
          </a:xfrm>
        </p:spPr>
        <p:txBody>
          <a:bodyPr>
            <a:normAutofit fontScale="90000"/>
          </a:bodyPr>
          <a:lstStyle/>
          <a:p>
            <a:r>
              <a:rPr lang="it-IT" b="1" i="1" u="sng" dirty="0"/>
              <a:t>Il Modo in cui ci dobbiamo comportare può essere sintetizzato in questi cinque punti</a:t>
            </a:r>
            <a:r>
              <a:rPr lang="it-IT" dirty="0"/>
              <a:t>: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2C424A-0D4A-F14D-9581-68EE02E2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97" y="1757548"/>
            <a:ext cx="10740241" cy="4680671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1° </a:t>
            </a:r>
            <a:r>
              <a:rPr lang="it-IT" b="1" dirty="0"/>
              <a:t>Siamo anche noi coinvolti in prima persona nel problema posto dal Sinodo, quindi anche noi, cercheremo di riflettere su queste tematiche che ci vengono proposte.</a:t>
            </a:r>
            <a:endParaRPr lang="it-IT" dirty="0"/>
          </a:p>
          <a:p>
            <a:r>
              <a:rPr lang="it-IT" dirty="0"/>
              <a:t>2° </a:t>
            </a:r>
            <a:r>
              <a:rPr lang="it-IT" b="1" dirty="0"/>
              <a:t>Non abbiamo delle risposti pronte e predisposte ma tutto sarà frutto di ascolto e meditazione profonda</a:t>
            </a:r>
            <a:r>
              <a:rPr lang="it-IT" dirty="0"/>
              <a:t>. </a:t>
            </a:r>
          </a:p>
          <a:p>
            <a:r>
              <a:rPr lang="it-IT" dirty="0"/>
              <a:t>3° </a:t>
            </a:r>
            <a:r>
              <a:rPr lang="it-IT" b="1" dirty="0"/>
              <a:t>Non dobbiamo influenzare le risposte e le meditazioni che vengono presentate anche se vanno contro il nostro modo di pensare e di vedere perché il dono dello spirito è libertà. </a:t>
            </a:r>
            <a:endParaRPr lang="it-IT" dirty="0"/>
          </a:p>
          <a:p>
            <a:r>
              <a:rPr lang="it-IT" dirty="0"/>
              <a:t>4° </a:t>
            </a:r>
            <a:r>
              <a:rPr lang="it-IT" b="1" dirty="0"/>
              <a:t>Diamo spazio a tutti di potersi esprimere, per cui i vari focus saranno composti da piccoli gruppi al massimo di 10 persone che fanno parte delle nostre realtà parrocchiali.</a:t>
            </a:r>
            <a:r>
              <a:rPr lang="it-IT" dirty="0"/>
              <a:t> </a:t>
            </a:r>
          </a:p>
          <a:p>
            <a:r>
              <a:rPr lang="it-IT" dirty="0"/>
              <a:t>5° </a:t>
            </a:r>
            <a:r>
              <a:rPr lang="it-IT" b="1" dirty="0"/>
              <a:t>Cercheremo di collaborare intensamente con i nostri coordinatori maturando già tra di noi lo spirito sinodale.</a:t>
            </a:r>
            <a:r>
              <a:rPr lang="it-IT" dirty="0"/>
              <a:t>  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042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17C80E1-FA85-924D-BA54-47F91FCD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684" y="206374"/>
            <a:ext cx="5334000" cy="64452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F31895-0A6E-B742-83F1-BF9BEBCBE0A6}"/>
              </a:ext>
            </a:extLst>
          </p:cNvPr>
          <p:cNvSpPr txBox="1"/>
          <p:nvPr/>
        </p:nvSpPr>
        <p:spPr>
          <a:xfrm>
            <a:off x="637368" y="221397"/>
            <a:ext cx="5326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Ma mancava loro un aspetto molto importante, </a:t>
            </a:r>
            <a:r>
              <a:rPr lang="it-IT" sz="2800" b="1" dirty="0"/>
              <a:t>l’incontro vero con quel Gesù di cui raccontano la storia</a:t>
            </a:r>
            <a:r>
              <a:rPr lang="it-IT" sz="2800" dirty="0"/>
              <a:t>.</a:t>
            </a:r>
            <a:r>
              <a:rPr lang="it-IT" sz="2800" dirty="0">
                <a:effectLst/>
              </a:rPr>
              <a:t> 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231458-C1F5-C54C-B649-9DBA265240DE}"/>
              </a:ext>
            </a:extLst>
          </p:cNvPr>
          <p:cNvSpPr txBox="1"/>
          <p:nvPr/>
        </p:nvSpPr>
        <p:spPr>
          <a:xfrm>
            <a:off x="504821" y="2037279"/>
            <a:ext cx="5591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La loro memoria di quel Gesù, in cui avevano posto le loro speranze, è rimasta inchiodata sulla Croce del Golgota.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209B9D-66D2-444F-9C72-84696A34356A}"/>
              </a:ext>
            </a:extLst>
          </p:cNvPr>
          <p:cNvSpPr txBox="1"/>
          <p:nvPr/>
        </p:nvSpPr>
        <p:spPr>
          <a:xfrm>
            <a:off x="160316" y="3804908"/>
            <a:ext cx="6537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Il Signore chiama uomini, poveri e peccatori e con loro costruisce il suo regno, ricuce la stoffa della storia del regno. </a:t>
            </a:r>
          </a:p>
          <a:p>
            <a:pPr algn="ctr"/>
            <a:r>
              <a:rPr lang="it-IT" sz="2800" dirty="0"/>
              <a:t>Questi uomini sono, con le loro fragilità, i depositari di quel grande mistero della salvezza divina. </a:t>
            </a:r>
          </a:p>
        </p:txBody>
      </p:sp>
    </p:spTree>
    <p:extLst>
      <p:ext uri="{BB962C8B-B14F-4D97-AF65-F5344CB8AC3E}">
        <p14:creationId xmlns:p14="http://schemas.microsoft.com/office/powerpoint/2010/main" val="344324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lbero, esterni, foresta&#10;&#10;Descrizione generata automaticamente">
            <a:extLst>
              <a:ext uri="{FF2B5EF4-FFF2-40B4-BE49-F238E27FC236}">
                <a16:creationId xmlns:a16="http://schemas.microsoft.com/office/drawing/2014/main" id="{34F0B193-7D48-1C4B-A6EE-EFAEF30F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7" y="177607"/>
            <a:ext cx="11800346" cy="65027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F277F0-9F25-B542-8C41-E5039134A3EA}"/>
              </a:ext>
            </a:extLst>
          </p:cNvPr>
          <p:cNvSpPr txBox="1"/>
          <p:nvPr/>
        </p:nvSpPr>
        <p:spPr>
          <a:xfrm>
            <a:off x="2054431" y="415635"/>
            <a:ext cx="7006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La grande novità del Vangelo è proprio </a:t>
            </a:r>
            <a:r>
              <a:rPr lang="it-IT" sz="2800" b="1" dirty="0">
                <a:solidFill>
                  <a:srgbClr val="FF0000"/>
                </a:solidFill>
              </a:rPr>
              <a:t>l’incontro con la persona di Gesù</a:t>
            </a:r>
            <a:r>
              <a:rPr lang="it-IT" sz="28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E24DFE-4E9A-AA43-BBF9-8BC953F172BA}"/>
              </a:ext>
            </a:extLst>
          </p:cNvPr>
          <p:cNvSpPr txBox="1"/>
          <p:nvPr/>
        </p:nvSpPr>
        <p:spPr>
          <a:xfrm>
            <a:off x="2107870" y="1739502"/>
            <a:ext cx="7303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>
                    <a:lumMod val="95000"/>
                  </a:schemeClr>
                </a:solidFill>
              </a:rPr>
              <a:t>Potremmo dire che lo studio e la conoscenza della storia vissuta sono un’anticipazione e una premessa, un Humus, sono la base su cui ci si può appoggiare per sviluppare un vero e proprio cammino di fede, ma il vero cammino si realizza nell’ascolto dello Spirito.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A16A85-CFDC-5A41-A548-6BA935E1E0A2}"/>
              </a:ext>
            </a:extLst>
          </p:cNvPr>
          <p:cNvSpPr txBox="1"/>
          <p:nvPr/>
        </p:nvSpPr>
        <p:spPr>
          <a:xfrm>
            <a:off x="2268187" y="4786918"/>
            <a:ext cx="7303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Gesù fa leva sulla pedagogia dell’avvicinamento</a:t>
            </a:r>
            <a:r>
              <a:rPr lang="it-IT" sz="2800" dirty="0">
                <a:solidFill>
                  <a:schemeClr val="bg1"/>
                </a:solidFill>
              </a:rPr>
              <a:t>. È presente sul loro cammino, ma i loro occhi sono impediti a vederlo </a:t>
            </a:r>
            <a:r>
              <a:rPr lang="it-IT" sz="2800" b="1" dirty="0">
                <a:solidFill>
                  <a:schemeClr val="bg1"/>
                </a:solidFill>
              </a:rPr>
              <a:t>perché sono molto concentrati su loro stessi.</a:t>
            </a:r>
            <a:r>
              <a:rPr lang="it-IT" sz="2800" dirty="0">
                <a:solidFill>
                  <a:schemeClr val="bg1"/>
                </a:solidFill>
                <a:effectLst/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1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03AA99-33D4-0C48-B91C-249E99D9C6FD}"/>
              </a:ext>
            </a:extLst>
          </p:cNvPr>
          <p:cNvSpPr txBox="1"/>
          <p:nvPr/>
        </p:nvSpPr>
        <p:spPr>
          <a:xfrm>
            <a:off x="965200" y="851517"/>
            <a:ext cx="4855430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Gesù ha rispetto del loro dolore.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Lascia loro il tempo necessario affinché si possano raccontare</a:t>
            </a: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F9B7EA-FC73-284B-810A-57FF1736FB66}"/>
              </a:ext>
            </a:extLst>
          </p:cNvPr>
          <p:cNvSpPr txBox="1"/>
          <p:nvPr/>
        </p:nvSpPr>
        <p:spPr>
          <a:xfrm>
            <a:off x="965200" y="2470248"/>
            <a:ext cx="4048344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È </a:t>
            </a:r>
            <a:r>
              <a:rPr lang="en-US" sz="2400" dirty="0" err="1"/>
              <a:t>consapevole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hanno</a:t>
            </a:r>
            <a:r>
              <a:rPr lang="en-US" sz="2400" dirty="0"/>
              <a:t> </a:t>
            </a:r>
            <a:r>
              <a:rPr lang="en-US" sz="2400" dirty="0" err="1"/>
              <a:t>tante</a:t>
            </a:r>
            <a:r>
              <a:rPr lang="en-US" sz="2400" dirty="0"/>
              <a:t> </a:t>
            </a:r>
            <a:r>
              <a:rPr lang="en-US" sz="2400" dirty="0" err="1"/>
              <a:t>cose</a:t>
            </a:r>
            <a:r>
              <a:rPr lang="en-US" sz="2400" dirty="0"/>
              <a:t> da dire, ma il </a:t>
            </a:r>
            <a:r>
              <a:rPr lang="en-US" sz="2400" dirty="0" err="1"/>
              <a:t>momento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guarigione</a:t>
            </a:r>
            <a:r>
              <a:rPr lang="en-US" sz="2400" dirty="0"/>
              <a:t> </a:t>
            </a:r>
            <a:r>
              <a:rPr lang="en-US" sz="2400" dirty="0" err="1"/>
              <a:t>s’innesca</a:t>
            </a:r>
            <a:r>
              <a:rPr lang="en-US" sz="2400" dirty="0"/>
              <a:t>, non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parlano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, </a:t>
            </a:r>
            <a:r>
              <a:rPr lang="en-US" sz="2400" b="1" dirty="0"/>
              <a:t>ma </a:t>
            </a:r>
            <a:r>
              <a:rPr lang="en-US" sz="2400" b="1" dirty="0" err="1"/>
              <a:t>quando</a:t>
            </a:r>
            <a:r>
              <a:rPr lang="en-US" sz="2400" b="1" dirty="0"/>
              <a:t> </a:t>
            </a:r>
            <a:r>
              <a:rPr lang="en-US" sz="2400" b="1" dirty="0" err="1"/>
              <a:t>fanno</a:t>
            </a:r>
            <a:r>
              <a:rPr lang="en-US" sz="2400" b="1" dirty="0"/>
              <a:t> </a:t>
            </a:r>
            <a:r>
              <a:rPr lang="en-US" sz="2400" b="1" dirty="0" err="1"/>
              <a:t>silenzio</a:t>
            </a:r>
            <a:r>
              <a:rPr lang="en-US" sz="2400" b="1" dirty="0"/>
              <a:t> e </a:t>
            </a:r>
            <a:r>
              <a:rPr lang="en-US" sz="2400" b="1" dirty="0" err="1"/>
              <a:t>ascoltano</a:t>
            </a:r>
            <a:r>
              <a:rPr lang="en-US" sz="2400" dirty="0"/>
              <a:t>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AEF2A8E-8DCB-ED48-B137-DCA4137FC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3" r="7816"/>
          <a:stretch/>
        </p:blipFill>
        <p:spPr>
          <a:xfrm>
            <a:off x="6128227" y="789709"/>
            <a:ext cx="2397514" cy="2161236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1577AFD-57B3-D34E-B3FE-3AB23D945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299"/>
          <a:stretch/>
        </p:blipFill>
        <p:spPr>
          <a:xfrm>
            <a:off x="5484502" y="1423024"/>
            <a:ext cx="6274683" cy="4597738"/>
          </a:xfrm>
          <a:custGeom>
            <a:avLst/>
            <a:gdLst/>
            <a:ahLst/>
            <a:cxnLst/>
            <a:rect l="l" t="t" r="r" b="b"/>
            <a:pathLst>
              <a:path w="6274683" h="4597738">
                <a:moveTo>
                  <a:pt x="373676" y="2507768"/>
                </a:moveTo>
                <a:cubicBezTo>
                  <a:pt x="937335" y="2507768"/>
                  <a:pt x="937335" y="2507768"/>
                  <a:pt x="937335" y="2507768"/>
                </a:cubicBezTo>
                <a:cubicBezTo>
                  <a:pt x="965853" y="2507768"/>
                  <a:pt x="1002759" y="2527661"/>
                  <a:pt x="1017857" y="2552528"/>
                </a:cubicBezTo>
                <a:cubicBezTo>
                  <a:pt x="1299687" y="3034940"/>
                  <a:pt x="1299687" y="3034940"/>
                  <a:pt x="1299687" y="3034940"/>
                </a:cubicBezTo>
                <a:cubicBezTo>
                  <a:pt x="1313107" y="3061464"/>
                  <a:pt x="1313107" y="3101250"/>
                  <a:pt x="1299687" y="3127775"/>
                </a:cubicBezTo>
                <a:cubicBezTo>
                  <a:pt x="1017857" y="3610186"/>
                  <a:pt x="1017857" y="3610186"/>
                  <a:pt x="1017857" y="3610186"/>
                </a:cubicBezTo>
                <a:cubicBezTo>
                  <a:pt x="1002759" y="3635053"/>
                  <a:pt x="965853" y="3654946"/>
                  <a:pt x="937335" y="3654946"/>
                </a:cubicBezTo>
                <a:lnTo>
                  <a:pt x="373676" y="3654946"/>
                </a:lnTo>
                <a:cubicBezTo>
                  <a:pt x="343480" y="3654946"/>
                  <a:pt x="306574" y="3635053"/>
                  <a:pt x="293153" y="3610186"/>
                </a:cubicBezTo>
                <a:cubicBezTo>
                  <a:pt x="11324" y="3127775"/>
                  <a:pt x="11324" y="3127775"/>
                  <a:pt x="11324" y="3127775"/>
                </a:cubicBezTo>
                <a:cubicBezTo>
                  <a:pt x="-3774" y="3101250"/>
                  <a:pt x="-3774" y="3061464"/>
                  <a:pt x="11324" y="3034940"/>
                </a:cubicBezTo>
                <a:cubicBezTo>
                  <a:pt x="293153" y="2552528"/>
                  <a:pt x="293153" y="2552528"/>
                  <a:pt x="293153" y="2552528"/>
                </a:cubicBezTo>
                <a:cubicBezTo>
                  <a:pt x="306574" y="2527661"/>
                  <a:pt x="343480" y="2507768"/>
                  <a:pt x="373676" y="2507768"/>
                </a:cubicBezTo>
                <a:close/>
                <a:moveTo>
                  <a:pt x="2963165" y="0"/>
                </a:moveTo>
                <a:lnTo>
                  <a:pt x="3100668" y="0"/>
                </a:lnTo>
                <a:cubicBezTo>
                  <a:pt x="4782082" y="0"/>
                  <a:pt x="4782082" y="0"/>
                  <a:pt x="4782082" y="0"/>
                </a:cubicBezTo>
                <a:cubicBezTo>
                  <a:pt x="4896379" y="0"/>
                  <a:pt x="5044296" y="79730"/>
                  <a:pt x="5104806" y="179392"/>
                </a:cubicBezTo>
                <a:cubicBezTo>
                  <a:pt x="6234342" y="2112834"/>
                  <a:pt x="6234342" y="2112834"/>
                  <a:pt x="6234342" y="2112834"/>
                </a:cubicBezTo>
                <a:cubicBezTo>
                  <a:pt x="6288131" y="2219140"/>
                  <a:pt x="6288131" y="2378598"/>
                  <a:pt x="6234342" y="2484906"/>
                </a:cubicBezTo>
                <a:cubicBezTo>
                  <a:pt x="5104806" y="4418346"/>
                  <a:pt x="5104806" y="4418346"/>
                  <a:pt x="5104806" y="4418346"/>
                </a:cubicBezTo>
                <a:cubicBezTo>
                  <a:pt x="5044296" y="4518010"/>
                  <a:pt x="4896379" y="4597738"/>
                  <a:pt x="4782082" y="4597738"/>
                </a:cubicBezTo>
                <a:lnTo>
                  <a:pt x="2523007" y="4597738"/>
                </a:lnTo>
                <a:cubicBezTo>
                  <a:pt x="2401986" y="4597738"/>
                  <a:pt x="2254071" y="4518010"/>
                  <a:pt x="2200284" y="4418346"/>
                </a:cubicBezTo>
                <a:cubicBezTo>
                  <a:pt x="1070747" y="2484906"/>
                  <a:pt x="1070747" y="2484906"/>
                  <a:pt x="1070747" y="2484906"/>
                </a:cubicBezTo>
                <a:cubicBezTo>
                  <a:pt x="1010234" y="2378598"/>
                  <a:pt x="1010234" y="2219140"/>
                  <a:pt x="1070747" y="2112834"/>
                </a:cubicBezTo>
                <a:cubicBezTo>
                  <a:pt x="1141343" y="1991994"/>
                  <a:pt x="1207527" y="1878706"/>
                  <a:pt x="1269574" y="1772499"/>
                </a:cubicBezTo>
                <a:lnTo>
                  <a:pt x="1354552" y="1627041"/>
                </a:lnTo>
                <a:lnTo>
                  <a:pt x="2423436" y="1627041"/>
                </a:lnTo>
                <a:cubicBezTo>
                  <a:pt x="2482091" y="1627041"/>
                  <a:pt x="2557999" y="1586126"/>
                  <a:pt x="2589052" y="1534980"/>
                </a:cubicBezTo>
                <a:cubicBezTo>
                  <a:pt x="2589052" y="1534980"/>
                  <a:pt x="2589052" y="1534980"/>
                  <a:pt x="3168709" y="542774"/>
                </a:cubicBezTo>
                <a:cubicBezTo>
                  <a:pt x="3196312" y="488219"/>
                  <a:pt x="3196312" y="406388"/>
                  <a:pt x="3168709" y="351833"/>
                </a:cubicBezTo>
                <a:cubicBezTo>
                  <a:pt x="3168709" y="351833"/>
                  <a:pt x="3168709" y="351833"/>
                  <a:pt x="2980349" y="294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818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BCDE2FDA-27EC-5642-9CCF-BA9C337A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02" y="2955309"/>
            <a:ext cx="5863198" cy="390269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53E648-7398-714E-A467-81570FC83A44}"/>
              </a:ext>
            </a:extLst>
          </p:cNvPr>
          <p:cNvSpPr txBox="1"/>
          <p:nvPr/>
        </p:nvSpPr>
        <p:spPr>
          <a:xfrm>
            <a:off x="2232562" y="803483"/>
            <a:ext cx="6945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/>
              <a:t>Sono tre i verbi da ritenere importanti essi sono: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7AC5E3-719D-4248-B39A-A072FD82EFB7}"/>
              </a:ext>
            </a:extLst>
          </p:cNvPr>
          <p:cNvSpPr txBox="1"/>
          <p:nvPr/>
        </p:nvSpPr>
        <p:spPr>
          <a:xfrm>
            <a:off x="2375065" y="2351314"/>
            <a:ext cx="596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AVVICINARSI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D1D23A-00FA-274A-88A6-0EE62EAFC3F3}"/>
              </a:ext>
            </a:extLst>
          </p:cNvPr>
          <p:cNvSpPr txBox="1"/>
          <p:nvPr/>
        </p:nvSpPr>
        <p:spPr>
          <a:xfrm>
            <a:off x="2375065" y="3359233"/>
            <a:ext cx="390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CAMMINARE AFFIANCO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6116BE-AE98-EF47-8B43-A0CB9413BD5E}"/>
              </a:ext>
            </a:extLst>
          </p:cNvPr>
          <p:cNvSpPr txBox="1"/>
          <p:nvPr/>
        </p:nvSpPr>
        <p:spPr>
          <a:xfrm>
            <a:off x="2375065" y="4367152"/>
            <a:ext cx="258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ASCOLTARE</a:t>
            </a:r>
          </a:p>
        </p:txBody>
      </p:sp>
    </p:spTree>
    <p:extLst>
      <p:ext uri="{BB962C8B-B14F-4D97-AF65-F5344CB8AC3E}">
        <p14:creationId xmlns:p14="http://schemas.microsoft.com/office/powerpoint/2010/main" val="303310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F8B6F8A-EF3D-4849-A3D9-ADF9FC9D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4" y="359733"/>
            <a:ext cx="11175144" cy="613853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86D48B-85C0-3340-B72E-608A1325F6A4}"/>
              </a:ext>
            </a:extLst>
          </p:cNvPr>
          <p:cNvSpPr txBox="1"/>
          <p:nvPr/>
        </p:nvSpPr>
        <p:spPr>
          <a:xfrm>
            <a:off x="4381994" y="3740726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L’ascolto è fondamentale per la nostra vita di fede, è la base, sostanza della nostra esistenza</a:t>
            </a:r>
            <a:r>
              <a:rPr lang="it-IT" dirty="0"/>
              <a:t>.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380D53-6F4B-184D-826C-77C690D41C1D}"/>
              </a:ext>
            </a:extLst>
          </p:cNvPr>
          <p:cNvSpPr txBox="1"/>
          <p:nvPr/>
        </p:nvSpPr>
        <p:spPr>
          <a:xfrm>
            <a:off x="2315688" y="950026"/>
            <a:ext cx="7540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Il primo inganno della società odierna è di farci capire che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non abbiamo abbastanza tempo</a:t>
            </a:r>
            <a:r>
              <a:rPr lang="it-IT" sz="2800" b="1" dirty="0"/>
              <a:t>.</a:t>
            </a:r>
            <a:r>
              <a:rPr lang="it-IT" sz="2800" b="1" dirty="0">
                <a:effectLst/>
              </a:rPr>
              <a:t>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01034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2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083465-FCD0-4B4E-ACA7-B07BF524F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42"/>
          <a:stretch/>
        </p:blipFill>
        <p:spPr>
          <a:xfrm>
            <a:off x="6096000" y="657225"/>
            <a:ext cx="5459413" cy="1238250"/>
          </a:xfrm>
          <a:prstGeom prst="rect">
            <a:avLst/>
          </a:prstGeom>
        </p:spPr>
      </p:pic>
      <p:pic>
        <p:nvPicPr>
          <p:cNvPr id="7" name="Immagine 6" descr="Immagine che contiene testo, tessuto&#10;&#10;Descrizione generata automaticamente">
            <a:extLst>
              <a:ext uri="{FF2B5EF4-FFF2-40B4-BE49-F238E27FC236}">
                <a16:creationId xmlns:a16="http://schemas.microsoft.com/office/drawing/2014/main" id="{2A86E9F9-8372-9F4F-92FA-99A53726C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3738"/>
            <a:ext cx="5459413" cy="4235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FAD6DEC-2E89-B948-A522-9E5C152C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771525"/>
            <a:ext cx="4225290" cy="46472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Papa Francesco dice:</a:t>
            </a:r>
            <a:b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Ascolto partendo dal popolo dalla base</a:t>
            </a:r>
            <a:b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1- Il Pastore deve avere l’odore delle pecore.</a:t>
            </a:r>
            <a:r>
              <a:rPr lang="en-US" sz="2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sz="2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2- L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Chiesa è per sua natura 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Chiesa in Uscita. 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255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97AE0-FE3D-2740-94B4-371D8E88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3706476"/>
            <a:ext cx="3290887" cy="2452687"/>
          </a:xfrm>
        </p:spPr>
        <p:txBody>
          <a:bodyPr anchor="ctr"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L’ Ascolto è Vitale</a:t>
            </a:r>
          </a:p>
        </p:txBody>
      </p:sp>
      <p:pic>
        <p:nvPicPr>
          <p:cNvPr id="6" name="Immagine 5" descr="Immagine che contiene testo, persona, interni, capelli&#10;&#10;Descrizione generata automaticamente">
            <a:extLst>
              <a:ext uri="{FF2B5EF4-FFF2-40B4-BE49-F238E27FC236}">
                <a16:creationId xmlns:a16="http://schemas.microsoft.com/office/drawing/2014/main" id="{A457104E-AA82-2B41-B86C-AC040D531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53" b="228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B23390-5A39-3F46-96E5-8A9AA90E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dirty="0"/>
              <a:t>Sentire non è lo stesso che ascoltare, infatti l’ascolto attivo è caratterizzato da un atto volontario grazie al quale ci si predispone all’ascolto attraverso l’attenzione, la sensibilità e l’intelligenza di cui siamo dotati.</a:t>
            </a:r>
            <a:endParaRPr lang="it-IT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966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1CC39A-15B6-2D4A-A101-1C505909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3800" b="1"/>
              <a:t>Ma per quale motivo ascoltare in modo attivo risulta così importante, anche in ambito professionale?</a:t>
            </a:r>
            <a:r>
              <a:rPr lang="it-IT" sz="3800">
                <a:effectLst/>
              </a:rPr>
              <a:t> </a:t>
            </a:r>
            <a:endParaRPr lang="it-IT" sz="38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575CF6-04E1-C54C-A1E8-9F609FF9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/>
              <a:t>In primo luogo perché </a:t>
            </a:r>
            <a:r>
              <a:rPr lang="it-IT" sz="2200" b="1"/>
              <a:t>l’ascolto è la prima attività comunicativa </a:t>
            </a:r>
            <a:r>
              <a:rPr lang="it-IT" sz="2200"/>
              <a:t>necessaria per ottenere </a:t>
            </a:r>
            <a:r>
              <a:rPr lang="it-IT" sz="2200" b="1"/>
              <a:t>la fiducia dei nostri interlocutor</a:t>
            </a:r>
            <a:r>
              <a:rPr lang="it-IT" sz="2200"/>
              <a:t>i e inoltre perché al giorno d’oggi, nelle organizzazioni, la capacità di ascoltare è </a:t>
            </a:r>
            <a:r>
              <a:rPr lang="it-IT" sz="2200" b="1"/>
              <a:t>ritenuta tra le più importanti competenze professionali soprattutto per chi interagisce quotidianamente con colleghi capi e collaboratori</a:t>
            </a:r>
            <a:r>
              <a:rPr lang="it-IT" sz="2200"/>
              <a:t>.</a:t>
            </a:r>
          </a:p>
          <a:p>
            <a:pPr marL="0" indent="0">
              <a:buNone/>
            </a:pPr>
            <a:endParaRPr lang="it-IT" sz="2200"/>
          </a:p>
        </p:txBody>
      </p:sp>
      <p:pic>
        <p:nvPicPr>
          <p:cNvPr id="5" name="Immagine 4" descr="Immagine che contiene tramonto, esterni, sole, impostazione&#10;&#10;Descrizione generata automaticamente">
            <a:extLst>
              <a:ext uri="{FF2B5EF4-FFF2-40B4-BE49-F238E27FC236}">
                <a16:creationId xmlns:a16="http://schemas.microsoft.com/office/drawing/2014/main" id="{281AD8BB-7478-F543-874F-C0C6555CF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5" r="1914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9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955</Words>
  <Application>Microsoft Macintosh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Papa Francesco dice:  Ascolto partendo dal popolo dalla base 1- Il Pastore deve avere l’odore delle pecore.  2- La Chiesa è per sua natura  Chiesa in Uscita.    </vt:lpstr>
      <vt:lpstr>L’ Ascolto è Vitale</vt:lpstr>
      <vt:lpstr>Ma per quale motivo ascoltare in modo attivo risulta così importante, anche in ambito professionale?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Modo in cui ci dobbiamo comportare può essere sintetizzato in questi cinque punti: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 bartolomei</dc:creator>
  <cp:lastModifiedBy>elisabetta bartolomei</cp:lastModifiedBy>
  <cp:revision>7</cp:revision>
  <dcterms:created xsi:type="dcterms:W3CDTF">2022-01-27T15:34:54Z</dcterms:created>
  <dcterms:modified xsi:type="dcterms:W3CDTF">2022-01-27T19:16:47Z</dcterms:modified>
</cp:coreProperties>
</file>